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1" r:id="rId5"/>
    <p:sldId id="275" r:id="rId6"/>
    <p:sldId id="274" r:id="rId7"/>
    <p:sldId id="260" r:id="rId8"/>
    <p:sldId id="276" r:id="rId9"/>
    <p:sldId id="277" r:id="rId10"/>
    <p:sldId id="261" r:id="rId11"/>
    <p:sldId id="265" r:id="rId12"/>
    <p:sldId id="278" r:id="rId13"/>
    <p:sldId id="272" r:id="rId14"/>
    <p:sldId id="266" r:id="rId15"/>
    <p:sldId id="267" r:id="rId16"/>
    <p:sldId id="273" r:id="rId17"/>
    <p:sldId id="270" r:id="rId18"/>
    <p:sldId id="268" r:id="rId19"/>
    <p:sldId id="269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443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89507" autoAdjust="0"/>
  </p:normalViewPr>
  <p:slideViewPr>
    <p:cSldViewPr>
      <p:cViewPr>
        <p:scale>
          <a:sx n="80" d="100"/>
          <a:sy n="80" d="100"/>
        </p:scale>
        <p:origin x="-830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162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7924D-134B-4EC0-A11A-5D95AE5ED2DE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9BC26-F0AA-486E-BBD7-04D207CE58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886728" cy="71438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14546" y="3286124"/>
            <a:ext cx="6357982" cy="571504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華康粗圓體" pitchFamily="49" charset="-120"/>
                <a:ea typeface="華康粗圓體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7358082" y="492919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D44DBE9-F5E1-444E-A00D-597D0EC4E6BD}" type="datetime1">
              <a:rPr lang="zh-TW" altLang="en-US" smtClean="0"/>
              <a:pPr/>
              <a:t>2010/10/7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華康粗黑體" pitchFamily="49" charset="-120"/>
                <a:ea typeface="華康粗黑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0" descr="圖片2.jpg"/>
          <p:cNvPicPr>
            <a:picLocks noChangeAspect="1"/>
          </p:cNvPicPr>
          <p:nvPr userDrawn="1"/>
        </p:nvPicPr>
        <p:blipFill>
          <a:blip r:embed="rId11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2722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800105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8715436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8" name="直線接點 8"/>
          <p:cNvCxnSpPr>
            <a:cxnSpLocks noChangeShapeType="1"/>
          </p:cNvCxnSpPr>
          <p:nvPr userDrawn="1"/>
        </p:nvCxnSpPr>
        <p:spPr bwMode="auto">
          <a:xfrm>
            <a:off x="0" y="6500834"/>
            <a:ext cx="9144000" cy="1588"/>
          </a:xfrm>
          <a:prstGeom prst="line">
            <a:avLst/>
          </a:prstGeom>
          <a:noFill/>
          <a:ln w="25400" algn="ctr">
            <a:solidFill>
              <a:srgbClr val="000066"/>
            </a:solidFill>
            <a:round/>
            <a:headEnd/>
            <a:tailEnd/>
          </a:ln>
        </p:spPr>
      </p:cxnSp>
      <p:pic>
        <p:nvPicPr>
          <p:cNvPr id="9" name="圖片 9" descr="newarchi logo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34" y="5929330"/>
            <a:ext cx="94588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11"/>
          <p:cNvSpPr txBox="1">
            <a:spLocks noChangeArrowheads="1"/>
          </p:cNvSpPr>
          <p:nvPr userDrawn="1"/>
        </p:nvSpPr>
        <p:spPr bwMode="auto">
          <a:xfrm>
            <a:off x="45476" y="6165850"/>
            <a:ext cx="717669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dirty="0">
                <a:solidFill>
                  <a:srgbClr val="000066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新業聯合建築師</a:t>
            </a:r>
            <a:r>
              <a:rPr kumimoji="0" lang="zh-TW" altLang="en-US" sz="1600" dirty="0" smtClean="0">
                <a:solidFill>
                  <a:srgbClr val="000066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事務所  新</a:t>
            </a:r>
            <a:r>
              <a:rPr kumimoji="0" lang="zh-TW" altLang="en-US" sz="1600" dirty="0">
                <a:solidFill>
                  <a:srgbClr val="000066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業設計顧問有限公司</a:t>
            </a:r>
          </a:p>
        </p:txBody>
      </p:sp>
      <p:sp>
        <p:nvSpPr>
          <p:cNvPr id="11" name="文字方塊 11"/>
          <p:cNvSpPr txBox="1">
            <a:spLocks noChangeArrowheads="1"/>
          </p:cNvSpPr>
          <p:nvPr userDrawn="1"/>
        </p:nvSpPr>
        <p:spPr bwMode="auto">
          <a:xfrm>
            <a:off x="45476" y="6521474"/>
            <a:ext cx="155985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1600" b="1" dirty="0">
                <a:solidFill>
                  <a:srgbClr val="000066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NEWARCHI</a:t>
            </a:r>
            <a:endParaRPr kumimoji="0" lang="zh-TW" altLang="en-US" sz="1600" dirty="0">
              <a:solidFill>
                <a:srgbClr val="000066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1230311" y="6553224"/>
            <a:ext cx="319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1400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design workshop</a:t>
            </a:r>
            <a:endParaRPr lang="zh-TW" altLang="en-US" sz="1400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直線接點 8"/>
          <p:cNvCxnSpPr>
            <a:cxnSpLocks noChangeShapeType="1"/>
          </p:cNvCxnSpPr>
          <p:nvPr userDrawn="1"/>
        </p:nvCxnSpPr>
        <p:spPr bwMode="auto">
          <a:xfrm>
            <a:off x="4568285" y="1071546"/>
            <a:ext cx="4575715" cy="0"/>
          </a:xfrm>
          <a:prstGeom prst="line">
            <a:avLst/>
          </a:prstGeom>
          <a:noFill/>
          <a:ln w="254000" algn="ctr">
            <a:solidFill>
              <a:srgbClr val="000066"/>
            </a:solidFill>
            <a:round/>
            <a:headEnd/>
            <a:tailEnd/>
          </a:ln>
        </p:spPr>
      </p:cxnSp>
      <p:cxnSp>
        <p:nvCxnSpPr>
          <p:cNvPr id="15" name="直線接點 8"/>
          <p:cNvCxnSpPr>
            <a:cxnSpLocks noChangeShapeType="1"/>
          </p:cNvCxnSpPr>
          <p:nvPr userDrawn="1"/>
        </p:nvCxnSpPr>
        <p:spPr bwMode="auto">
          <a:xfrm>
            <a:off x="-32" y="1185846"/>
            <a:ext cx="4682983" cy="0"/>
          </a:xfrm>
          <a:prstGeom prst="line">
            <a:avLst/>
          </a:prstGeom>
          <a:noFill/>
          <a:ln w="25400" algn="ctr">
            <a:solidFill>
              <a:srgbClr val="000066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r" defTabSz="91440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latin typeface="華康儷粗黑" pitchFamily="49" charset="-120"/>
          <a:ea typeface="華康儷粗黑" pitchFamily="49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n"/>
        <a:defRPr sz="3600" kern="1200">
          <a:solidFill>
            <a:schemeClr val="tx1"/>
          </a:solidFill>
          <a:latin typeface="華康儷粗黑" pitchFamily="49" charset="-120"/>
          <a:ea typeface="華康儷粗黑" pitchFamily="49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l"/>
        <a:defRPr sz="2800" kern="1200">
          <a:solidFill>
            <a:schemeClr val="tx1"/>
          </a:solidFill>
          <a:latin typeface="華康粗圓體" pitchFamily="49" charset="-120"/>
          <a:ea typeface="華康粗圓體" pitchFamily="49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華康粗圓體" pitchFamily="49" charset="-120"/>
          <a:ea typeface="華康粗圓體" pitchFamily="49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̵"/>
        <a:defRPr sz="2000" kern="1200">
          <a:solidFill>
            <a:schemeClr val="tx1"/>
          </a:solidFill>
          <a:latin typeface="華康仿宋體W4" pitchFamily="49" charset="-120"/>
          <a:ea typeface="華康仿宋體W4" pitchFamily="49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建築攝影入門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46983" y="438621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華康粗圓體" pitchFamily="49" charset="-120"/>
                <a:ea typeface="華康粗圓體" pitchFamily="49" charset="-120"/>
              </a:rPr>
              <a:t>周勤富</a:t>
            </a:r>
            <a:endParaRPr lang="zh-TW" altLang="en-US" sz="2000" dirty="0">
              <a:latin typeface="華康粗圓體" pitchFamily="49" charset="-120"/>
              <a:ea typeface="華康粗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建築攝影的技法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名詞解釋</a:t>
            </a:r>
          </a:p>
          <a:p>
            <a:pPr lvl="1"/>
            <a:r>
              <a:rPr lang="zh-TW" altLang="en-US" dirty="0" smtClean="0"/>
              <a:t>成像控制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大型相機</a:t>
            </a:r>
            <a:r>
              <a:rPr lang="en-US" altLang="zh-TW" dirty="0" smtClean="0"/>
              <a:t>(</a:t>
            </a:r>
            <a:r>
              <a:rPr lang="zh-TW" altLang="en-US" dirty="0" smtClean="0"/>
              <a:t>機背取景相機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PC</a:t>
            </a:r>
            <a:r>
              <a:rPr lang="zh-TW" altLang="en-US" dirty="0" smtClean="0"/>
              <a:t>鏡</a:t>
            </a:r>
            <a:r>
              <a:rPr lang="en-US" altLang="zh-TW" dirty="0" smtClean="0"/>
              <a:t>(</a:t>
            </a:r>
            <a:r>
              <a:rPr lang="zh-TW" altLang="en-US" dirty="0" smtClean="0"/>
              <a:t>移軸鏡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成像控制的後遺症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其他設備需求</a:t>
            </a:r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名詞解釋</a:t>
            </a:r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>
          <a:xfrm>
            <a:off x="214282" y="1285861"/>
            <a:ext cx="8715436" cy="3223260"/>
          </a:xfrm>
        </p:spPr>
        <p:txBody>
          <a:bodyPr>
            <a:normAutofit/>
          </a:bodyPr>
          <a:lstStyle/>
          <a:p>
            <a:pPr marL="742950" lvl="1" indent="-285750"/>
            <a:r>
              <a:rPr lang="zh-TW" altLang="en-US" dirty="0" smtClean="0"/>
              <a:t>透視</a:t>
            </a:r>
            <a:r>
              <a:rPr lang="zh-TW" altLang="en-US" dirty="0" smtClean="0"/>
              <a:t>學</a:t>
            </a:r>
            <a:endParaRPr lang="zh-TW" altLang="en-US" dirty="0" smtClean="0"/>
          </a:p>
          <a:p>
            <a:pPr marL="1143000" lvl="2" indent="-228600"/>
            <a:r>
              <a:rPr lang="zh-TW" altLang="en-US" dirty="0" smtClean="0"/>
              <a:t>前大後小，手指頭實驗。</a:t>
            </a:r>
          </a:p>
          <a:p>
            <a:pPr marL="1143000" lvl="2" indent="-228600"/>
            <a:r>
              <a:rPr lang="zh-TW" altLang="en-US" dirty="0" smtClean="0"/>
              <a:t>反映在建築攝影，仰角時下大上小，向後傾倒。</a:t>
            </a:r>
          </a:p>
          <a:p>
            <a:pPr marL="742950" lvl="1" indent="-285750"/>
            <a:r>
              <a:rPr lang="zh-TW" altLang="en-US" dirty="0" smtClean="0"/>
              <a:t>消點</a:t>
            </a:r>
          </a:p>
          <a:p>
            <a:pPr marL="1143000" lvl="2" indent="-228600"/>
            <a:r>
              <a:rPr lang="zh-TW" altLang="en-US" dirty="0" smtClean="0"/>
              <a:t>透視效果的假設點，例如鐵軌看來會相接。</a:t>
            </a:r>
            <a:endParaRPr lang="en-US" altLang="zh-TW" dirty="0" smtClean="0"/>
          </a:p>
          <a:p>
            <a:pPr marL="1143000" lvl="2" indent="-228600"/>
            <a:r>
              <a:rPr lang="zh-TW" altLang="en-US" dirty="0" smtClean="0"/>
              <a:t>單消點、雙</a:t>
            </a:r>
            <a:r>
              <a:rPr lang="zh-TW" altLang="en-US" dirty="0"/>
              <a:t>消</a:t>
            </a:r>
            <a:r>
              <a:rPr lang="zh-TW" altLang="en-US" dirty="0" smtClean="0"/>
              <a:t>點、三消</a:t>
            </a:r>
            <a:r>
              <a:rPr lang="zh-TW" altLang="en-US" dirty="0" smtClean="0"/>
              <a:t>點</a:t>
            </a:r>
            <a:endParaRPr lang="en-US" altLang="zh-TW" dirty="0" smtClean="0"/>
          </a:p>
          <a:p>
            <a:pPr marL="1143000" lvl="2" indent="-228600"/>
            <a:endParaRPr lang="en-US" altLang="zh-TW" dirty="0" smtClean="0"/>
          </a:p>
          <a:p>
            <a:pPr marL="1143000" lvl="2" indent="-228600"/>
            <a:endParaRPr lang="zh-TW" altLang="en-US" dirty="0" smtClean="0"/>
          </a:p>
        </p:txBody>
      </p:sp>
      <p:pic>
        <p:nvPicPr>
          <p:cNvPr id="5" name="圖片 4" descr="145f19f66e78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789040"/>
            <a:ext cx="3024336" cy="2243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成像圈</a:t>
            </a:r>
            <a:endParaRPr lang="en-US" altLang="zh-TW" dirty="0" smtClean="0"/>
          </a:p>
          <a:p>
            <a:pPr lvl="2" indent="-285750"/>
            <a:r>
              <a:rPr lang="zh-TW" altLang="en-US" dirty="0" smtClean="0"/>
              <a:t>鏡頭的成像不等於底片的大小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焦平面</a:t>
            </a:r>
            <a:endParaRPr lang="en-US" altLang="zh-TW" dirty="0" smtClean="0"/>
          </a:p>
          <a:p>
            <a:pPr lvl="2" indent="-285750"/>
            <a:r>
              <a:rPr lang="zh-TW" altLang="en-US" dirty="0" smtClean="0"/>
              <a:t>底片不一定要跟鏡頭平行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成像控制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鏡頭的升降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鏡頭的平移</a:t>
            </a:r>
            <a:endParaRPr lang="en-US" altLang="zh-TW" dirty="0" smtClean="0"/>
          </a:p>
          <a:p>
            <a:pPr lvl="1"/>
            <a:r>
              <a:rPr lang="zh-TW" altLang="en-US" dirty="0"/>
              <a:t>鏡頭</a:t>
            </a:r>
            <a:r>
              <a:rPr lang="zh-TW" altLang="en-US" dirty="0" smtClean="0"/>
              <a:t>的俯仰</a:t>
            </a:r>
            <a:endParaRPr lang="en-US" altLang="zh-TW" dirty="0" smtClean="0"/>
          </a:p>
          <a:p>
            <a:pPr lvl="1"/>
            <a:r>
              <a:rPr lang="zh-TW" altLang="en-US" dirty="0"/>
              <a:t>鏡頭的擺動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大型相機</a:t>
            </a:r>
            <a:r>
              <a:rPr lang="en-US" altLang="zh-TW" dirty="0" smtClean="0"/>
              <a:t>(</a:t>
            </a:r>
            <a:r>
              <a:rPr lang="zh-TW" altLang="en-US" dirty="0" smtClean="0"/>
              <a:t>機背取景相機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19458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dirty="0" smtClean="0"/>
              <a:t>沒有測光機構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一次一張底片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完整的鏡頭 </a:t>
            </a:r>
            <a:r>
              <a:rPr lang="en-US" altLang="zh-TW" dirty="0" smtClean="0"/>
              <a:t>(</a:t>
            </a:r>
            <a:r>
              <a:rPr lang="zh-TW" altLang="en-US" dirty="0" smtClean="0"/>
              <a:t>光圈、光圈擴張、快門、快門線</a:t>
            </a:r>
            <a:r>
              <a:rPr lang="en-US" altLang="zh-TW" dirty="0" smtClean="0"/>
              <a:t>)</a:t>
            </a:r>
            <a:endParaRPr lang="en-US" altLang="zh-TW" sz="800" dirty="0" smtClean="0"/>
          </a:p>
          <a:p>
            <a:pPr lvl="1"/>
            <a:r>
              <a:rPr lang="zh-TW" altLang="en-US" dirty="0" smtClean="0"/>
              <a:t>毛玻璃的反向取景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前後版獨立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蛇腹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升降，平移，俯仰，擺動可同時動作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很貴，很累，功能與畫質無可取代</a:t>
            </a:r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PC</a:t>
            </a:r>
            <a:r>
              <a:rPr lang="zh-TW" altLang="en-US" dirty="0" smtClean="0"/>
              <a:t>鏡</a:t>
            </a:r>
            <a:r>
              <a:rPr lang="en-US" altLang="zh-TW" dirty="0" smtClean="0"/>
              <a:t>(</a:t>
            </a:r>
            <a:r>
              <a:rPr lang="zh-TW" altLang="en-US" dirty="0" smtClean="0"/>
              <a:t>移軸鏡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dirty="0" smtClean="0"/>
              <a:t>Perspective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Control Lens</a:t>
            </a:r>
          </a:p>
          <a:p>
            <a:pPr lvl="1"/>
            <a:r>
              <a:rPr lang="zh-TW" altLang="en-US" dirty="0" smtClean="0"/>
              <a:t>克服</a:t>
            </a:r>
            <a:r>
              <a:rPr lang="en-US" altLang="zh-TW" dirty="0" smtClean="0"/>
              <a:t>35mm</a:t>
            </a:r>
            <a:r>
              <a:rPr lang="zh-TW" altLang="en-US" dirty="0" smtClean="0"/>
              <a:t>相機缺點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鏡頭與底片相對位置固定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以往只有升降，平移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新增俯仰，擺動</a:t>
            </a:r>
            <a:r>
              <a:rPr lang="en-US" altLang="zh-TW" dirty="0" smtClean="0"/>
              <a:t>(PC-E</a:t>
            </a:r>
            <a:r>
              <a:rPr lang="zh-TW" altLang="en-US" dirty="0" smtClean="0"/>
              <a:t>新功能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無法同時</a:t>
            </a:r>
            <a:r>
              <a:rPr lang="zh-TW" altLang="en-US" dirty="0" smtClean="0"/>
              <a:t>動作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移軸範圍有限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714875" y="4046538"/>
            <a:ext cx="42148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  <a:defRPr/>
            </a:pPr>
            <a:endParaRPr lang="zh-TW" altLang="en-US" sz="2600" kern="0" dirty="0">
              <a:latin typeface="+mn-lt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成像控制的後遺症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dirty="0" smtClean="0"/>
              <a:t>成像圈限制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邊角失光</a:t>
            </a:r>
            <a:endParaRPr lang="en-US" altLang="zh-TW" dirty="0" smtClean="0"/>
          </a:p>
          <a:p>
            <a:pPr lvl="1"/>
            <a:r>
              <a:rPr lang="zh-TW" altLang="en-US" dirty="0"/>
              <a:t>光軸變化導致測光不</a:t>
            </a:r>
            <a:r>
              <a:rPr lang="zh-TW" altLang="en-US" dirty="0" smtClean="0"/>
              <a:t>準確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很貴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少人買，製作困難</a:t>
            </a:r>
            <a:r>
              <a:rPr lang="en-US" altLang="zh-TW" sz="1600" dirty="0" smtClean="0"/>
              <a:t>)</a:t>
            </a:r>
          </a:p>
          <a:p>
            <a:pPr lvl="1"/>
            <a:r>
              <a:rPr lang="zh-TW" altLang="en-US" dirty="0"/>
              <a:t>工作光圈，拍攝光圈</a:t>
            </a:r>
            <a:r>
              <a:rPr lang="en-US" altLang="zh-TW" dirty="0"/>
              <a:t>(PC-E</a:t>
            </a:r>
            <a:r>
              <a:rPr lang="zh-TW" altLang="en-US" dirty="0"/>
              <a:t>已克服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色散</a:t>
            </a:r>
            <a:endParaRPr lang="en-US" altLang="zh-TW" dirty="0" smtClean="0"/>
          </a:p>
          <a:p>
            <a:pPr lvl="1"/>
            <a:r>
              <a:rPr lang="zh-TW" altLang="en-US" dirty="0"/>
              <a:t>無法自動對</a:t>
            </a:r>
            <a:r>
              <a:rPr lang="zh-TW" altLang="en-US" dirty="0" smtClean="0"/>
              <a:t>焦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其他設備需求</a:t>
            </a:r>
          </a:p>
        </p:txBody>
      </p:sp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dirty="0" smtClean="0"/>
              <a:t>超廣角鏡頭</a:t>
            </a:r>
            <a:r>
              <a:rPr lang="en-US" altLang="zh-TW" dirty="0" smtClean="0"/>
              <a:t>(</a:t>
            </a:r>
            <a:r>
              <a:rPr lang="zh-TW" altLang="en-US" dirty="0" smtClean="0"/>
              <a:t>小空間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PL</a:t>
            </a:r>
            <a:r>
              <a:rPr lang="zh-TW" altLang="en-US" dirty="0" smtClean="0"/>
              <a:t>鏡，濾光鏡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把閃光燈收起來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非常穩的腳架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三軸雲台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快門線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摺疊板凳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數位機身、兩個底版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眼藥水、肌樂</a:t>
            </a:r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實例討論與交流</a:t>
            </a:r>
          </a:p>
        </p:txBody>
      </p:sp>
      <p:sp>
        <p:nvSpPr>
          <p:cNvPr id="21506" name="內容版面配置區 2"/>
          <p:cNvSpPr>
            <a:spLocks noGrp="1"/>
          </p:cNvSpPr>
          <p:nvPr>
            <p:ph idx="1"/>
          </p:nvPr>
        </p:nvSpPr>
        <p:spPr>
          <a:xfrm>
            <a:off x="323850" y="4095750"/>
            <a:ext cx="8462963" cy="1895475"/>
          </a:xfrm>
        </p:spPr>
        <p:txBody>
          <a:bodyPr/>
          <a:lstStyle/>
          <a:p>
            <a:pPr marL="0" lvl="2" indent="0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實例討論與交流</a:t>
            </a:r>
          </a:p>
        </p:txBody>
      </p:sp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323850" y="4095750"/>
            <a:ext cx="8462963" cy="1895475"/>
          </a:xfrm>
        </p:spPr>
        <p:txBody>
          <a:bodyPr/>
          <a:lstStyle/>
          <a:p>
            <a:pPr marL="0" lvl="2" indent="0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內容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目標對象</a:t>
            </a:r>
          </a:p>
          <a:p>
            <a:r>
              <a:rPr lang="zh-TW" altLang="en-US" dirty="0" smtClean="0"/>
              <a:t>建築攝影的</a:t>
            </a:r>
            <a:r>
              <a:rPr lang="zh-TW" altLang="en-US" dirty="0"/>
              <a:t>範疇</a:t>
            </a:r>
            <a:endParaRPr lang="zh-TW" altLang="en-US" dirty="0" smtClean="0"/>
          </a:p>
          <a:p>
            <a:r>
              <a:rPr lang="zh-TW" altLang="en-US" dirty="0" smtClean="0"/>
              <a:t>建築攝影的問題</a:t>
            </a:r>
          </a:p>
          <a:p>
            <a:r>
              <a:rPr lang="zh-TW" altLang="en-US" dirty="0" smtClean="0"/>
              <a:t>建築攝影的技法</a:t>
            </a:r>
            <a:endParaRPr lang="en-US" altLang="zh-TW" dirty="0" smtClean="0"/>
          </a:p>
          <a:p>
            <a:r>
              <a:rPr lang="zh-TW" altLang="en-US" dirty="0" smtClean="0"/>
              <a:t>實例討論與交流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目標對象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對攝影有興趣</a:t>
            </a:r>
            <a:endParaRPr lang="en-US" altLang="zh-TW" dirty="0" smtClean="0"/>
          </a:p>
          <a:p>
            <a:r>
              <a:rPr lang="zh-TW" altLang="en-US" dirty="0"/>
              <a:t>對建築有美的</a:t>
            </a:r>
            <a:r>
              <a:rPr lang="zh-TW" altLang="en-US" dirty="0" smtClean="0"/>
              <a:t>感受</a:t>
            </a:r>
            <a:endParaRPr lang="en-US" altLang="zh-TW" dirty="0" smtClean="0"/>
          </a:p>
          <a:p>
            <a:r>
              <a:rPr lang="zh-TW" altLang="en-US" dirty="0" smtClean="0"/>
              <a:t>對攝影技法有基礎的認識</a:t>
            </a:r>
            <a:endParaRPr lang="en-US" altLang="zh-TW" dirty="0" smtClean="0"/>
          </a:p>
          <a:p>
            <a:r>
              <a:rPr lang="zh-TW" altLang="en-US" dirty="0"/>
              <a:t>可換鏡頭的相機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建築攝影的範疇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局部建築攝影</a:t>
            </a:r>
            <a:endParaRPr lang="en-US" altLang="zh-TW" dirty="0" smtClean="0"/>
          </a:p>
        </p:txBody>
      </p:sp>
      <p:pic>
        <p:nvPicPr>
          <p:cNvPr id="6" name="圖片 5" descr="DSC_4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348609"/>
            <a:ext cx="4220808" cy="2808583"/>
          </a:xfrm>
          <a:prstGeom prst="rect">
            <a:avLst/>
          </a:prstGeom>
        </p:spPr>
      </p:pic>
      <p:pic>
        <p:nvPicPr>
          <p:cNvPr id="13" name="圖片 12" descr="桃園展演中心-夜景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82735"/>
            <a:ext cx="4177273" cy="277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建築攝影的範疇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室內建築攝影</a:t>
            </a:r>
            <a:endParaRPr lang="zh-TW" altLang="en-US" dirty="0"/>
          </a:p>
        </p:txBody>
      </p:sp>
      <p:pic>
        <p:nvPicPr>
          <p:cNvPr id="6" name="圖片 5" descr="933U7541_RT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4247316" cy="2825880"/>
          </a:xfrm>
          <a:prstGeom prst="rect">
            <a:avLst/>
          </a:prstGeom>
        </p:spPr>
      </p:pic>
      <p:pic>
        <p:nvPicPr>
          <p:cNvPr id="7" name="圖片 6" descr="933U7614_RT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422091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建築攝影的範疇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n"/>
            </a:pPr>
            <a:r>
              <a:rPr lang="zh-TW" altLang="en-US" sz="3600" dirty="0" smtClean="0">
                <a:latin typeface="華康粗黑體" pitchFamily="49" charset="-120"/>
                <a:ea typeface="華康粗黑體" pitchFamily="49" charset="-120"/>
              </a:rPr>
              <a:t>戶外建築攝影</a:t>
            </a:r>
            <a:r>
              <a:rPr lang="en-US" altLang="zh-TW" sz="3600" dirty="0" smtClean="0">
                <a:latin typeface="華康粗黑體" pitchFamily="49" charset="-120"/>
                <a:ea typeface="華康粗黑體" pitchFamily="49" charset="-120"/>
              </a:rPr>
              <a:t>(</a:t>
            </a:r>
            <a:r>
              <a:rPr lang="zh-TW" altLang="en-US" sz="3600" dirty="0" smtClean="0">
                <a:latin typeface="華康粗黑體" pitchFamily="49" charset="-120"/>
                <a:ea typeface="華康粗黑體" pitchFamily="49" charset="-120"/>
              </a:rPr>
              <a:t>傳統的定義</a:t>
            </a:r>
            <a:r>
              <a:rPr lang="en-US" altLang="zh-TW" sz="3600" dirty="0" smtClean="0">
                <a:latin typeface="華康粗黑體" pitchFamily="49" charset="-120"/>
                <a:ea typeface="華康粗黑體" pitchFamily="49" charset="-120"/>
              </a:rPr>
              <a:t>)</a:t>
            </a:r>
            <a:endParaRPr lang="zh-TW" altLang="en-US" sz="3600" dirty="0" smtClean="0">
              <a:latin typeface="華康粗黑體" pitchFamily="49" charset="-120"/>
              <a:ea typeface="華康粗黑體" pitchFamily="49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DSC_4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492896"/>
            <a:ext cx="4211840" cy="2808224"/>
          </a:xfrm>
          <a:prstGeom prst="rect">
            <a:avLst/>
          </a:prstGeom>
        </p:spPr>
      </p:pic>
      <p:pic>
        <p:nvPicPr>
          <p:cNvPr id="7" name="圖片 6" descr="DSC_8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836" y="2492896"/>
            <a:ext cx="434200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建築攝影的問題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不知道要拍甚麼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大家站在建築物前拍張照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當人都離開了，只剩一棟傻傻的建築物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你覺得這棟建築物漂亮嗎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為什麼你覺得它漂亮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如何把他強調出來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造型，質感，比例，光影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建築攝影的問題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光線不能喬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唯一的光源</a:t>
            </a:r>
            <a:r>
              <a:rPr lang="en-US" altLang="zh-TW" dirty="0" smtClean="0"/>
              <a:t>-</a:t>
            </a:r>
            <a:r>
              <a:rPr lang="zh-TW" altLang="en-US" dirty="0" smtClean="0"/>
              <a:t>太陽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建築物不會轉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45</a:t>
            </a:r>
            <a:r>
              <a:rPr lang="zh-TW" altLang="en-US" dirty="0" smtClean="0"/>
              <a:t>度側頂光在哪裡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太陽有自己的路徑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解決方案</a:t>
            </a:r>
            <a:r>
              <a:rPr lang="en-US" altLang="zh-TW" dirty="0" smtClean="0"/>
              <a:t>:</a:t>
            </a:r>
            <a:r>
              <a:rPr lang="zh-TW" altLang="en-US" dirty="0" smtClean="0"/>
              <a:t>預先計畫，等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建築攝影的問題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角度不好喬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建築物的前面就是馬路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電線，車子，群眾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最漂亮的角度拍不到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永遠是頭小屁股大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解決方案</a:t>
            </a:r>
            <a:r>
              <a:rPr lang="en-US" altLang="zh-TW" dirty="0" smtClean="0"/>
              <a:t>:</a:t>
            </a:r>
            <a:r>
              <a:rPr lang="zh-TW" altLang="en-US" dirty="0" smtClean="0"/>
              <a:t>建築攝影器材，建築攝影技法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517</Words>
  <Application>Microsoft Office PowerPoint</Application>
  <PresentationFormat>如螢幕大小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建築攝影入門</vt:lpstr>
      <vt:lpstr>內容</vt:lpstr>
      <vt:lpstr>目標對象</vt:lpstr>
      <vt:lpstr>建築攝影的範疇</vt:lpstr>
      <vt:lpstr>建築攝影的範疇</vt:lpstr>
      <vt:lpstr>建築攝影的範疇</vt:lpstr>
      <vt:lpstr>建築攝影的問題</vt:lpstr>
      <vt:lpstr>建築攝影的問題</vt:lpstr>
      <vt:lpstr>建築攝影的問題</vt:lpstr>
      <vt:lpstr>建築攝影的技法</vt:lpstr>
      <vt:lpstr>名詞解釋</vt:lpstr>
      <vt:lpstr>投影片 12</vt:lpstr>
      <vt:lpstr>成像控制</vt:lpstr>
      <vt:lpstr>大型相機(機背取景相機)</vt:lpstr>
      <vt:lpstr>PC鏡(移軸鏡)</vt:lpstr>
      <vt:lpstr>成像控制的後遺症</vt:lpstr>
      <vt:lpstr>其他設備需求</vt:lpstr>
      <vt:lpstr>實例討論與交流</vt:lpstr>
      <vt:lpstr>實例討論與交流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周勤富</dc:creator>
  <cp:lastModifiedBy>admin</cp:lastModifiedBy>
  <cp:revision>37</cp:revision>
  <dcterms:created xsi:type="dcterms:W3CDTF">2010-10-02T08:49:38Z</dcterms:created>
  <dcterms:modified xsi:type="dcterms:W3CDTF">2010-10-07T06:33:45Z</dcterms:modified>
</cp:coreProperties>
</file>